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84" r:id="rId3"/>
    <p:sldId id="283" r:id="rId4"/>
    <p:sldId id="285" r:id="rId5"/>
    <p:sldId id="290" r:id="rId6"/>
    <p:sldId id="291" r:id="rId7"/>
    <p:sldId id="265" r:id="rId8"/>
    <p:sldId id="286" r:id="rId9"/>
    <p:sldId id="287" r:id="rId10"/>
    <p:sldId id="288" r:id="rId11"/>
    <p:sldId id="289" r:id="rId12"/>
    <p:sldId id="280" r:id="rId13"/>
    <p:sldId id="28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58"/>
    <p:restoredTop sz="50000"/>
  </p:normalViewPr>
  <p:slideViewPr>
    <p:cSldViewPr snapToGrid="0" snapToObjects="1">
      <p:cViewPr varScale="1">
        <p:scale>
          <a:sx n="43" d="100"/>
          <a:sy n="43" d="100"/>
        </p:scale>
        <p:origin x="1973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93625-761B-104B-8C6F-29A30A74566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45C5E-F10F-C14C-B578-4F9101A36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https://</a:t>
            </a:r>
            <a:r>
              <a:rPr lang="en-US" baseline="0" dirty="0" err="1" smtClean="0"/>
              <a:t>journal.burningman.org</a:t>
            </a:r>
            <a:r>
              <a:rPr lang="en-US" baseline="0" dirty="0" smtClean="0"/>
              <a:t>/2015/12/burning-man-arts/</a:t>
            </a:r>
            <a:r>
              <a:rPr lang="en-US" baseline="0" dirty="0" err="1" smtClean="0"/>
              <a:t>brc</a:t>
            </a:r>
            <a:r>
              <a:rPr lang="en-US" baseline="0" dirty="0" smtClean="0"/>
              <a:t>-art/</a:t>
            </a:r>
            <a:r>
              <a:rPr lang="en-US" baseline="0" dirty="0" err="1" smtClean="0"/>
              <a:t>christopher</a:t>
            </a:r>
            <a:r>
              <a:rPr lang="en-US" baseline="0" dirty="0" smtClean="0"/>
              <a:t>-</a:t>
            </a:r>
            <a:r>
              <a:rPr lang="en-US" baseline="0" dirty="0" err="1" smtClean="0"/>
              <a:t>schardt</a:t>
            </a:r>
            <a:r>
              <a:rPr lang="en-US" baseline="0" dirty="0" smtClean="0"/>
              <a:t>-from-engineering-to-aesthetics/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7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How to tell</a:t>
            </a:r>
            <a:r>
              <a:rPr lang="en-US" baseline="0" dirty="0" smtClean="0"/>
              <a:t> the computer what to do?</a:t>
            </a:r>
          </a:p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4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D45C5E-F10F-C14C-B578-4F9101A369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64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51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55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06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07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61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9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1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6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7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4C0205-EE3F-2F41-AF46-2CE70C7F2D49}" type="datetimeFigureOut">
              <a:rPr lang="en-US" smtClean="0"/>
              <a:t>7/13/2017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A25CDE3-B206-5C46-8E12-ED0555F33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3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5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48437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FFFF"/>
                </a:solidFill>
              </a:rPr>
              <a:t>Making Everyday Things Smart</a:t>
            </a:r>
          </a:p>
          <a:p>
            <a:pPr algn="ctr"/>
            <a:r>
              <a:rPr lang="en-US" sz="3600" b="1" dirty="0" smtClean="0">
                <a:solidFill>
                  <a:srgbClr val="FFFFFF"/>
                </a:solidFill>
              </a:rPr>
              <a:t>Lego for Engineers and Computer Scientists               </a:t>
            </a:r>
            <a:endParaRPr lang="en-US" sz="3600" b="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50874" y="4896446"/>
            <a:ext cx="707629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 Profs. Ivan Lee and Phillipa Gill</a:t>
            </a:r>
          </a:p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College of Information and Computer Sciences</a:t>
            </a:r>
            <a:endParaRPr lang="en-US" sz="2800" b="1" dirty="0">
              <a:solidFill>
                <a:srgbClr val="FFFFFF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UMass Amherst</a:t>
            </a:r>
            <a:endParaRPr lang="en-US" sz="2800" dirty="0"/>
          </a:p>
        </p:txBody>
      </p:sp>
      <p:pic>
        <p:nvPicPr>
          <p:cNvPr id="1026" name="Picture 2" descr="Image result for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7" y="3104052"/>
            <a:ext cx="2310946" cy="157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4" y="2758951"/>
            <a:ext cx="2680030" cy="2001735"/>
          </a:xfrm>
          <a:prstGeom prst="rect">
            <a:avLst/>
          </a:prstGeom>
        </p:spPr>
      </p:pic>
      <p:pic>
        <p:nvPicPr>
          <p:cNvPr id="3" name="Picture 2" descr="Image result for elegoo u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575" y="2758951"/>
            <a:ext cx="2001735" cy="20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led str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62" y="2845418"/>
            <a:ext cx="2001735" cy="200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74563" y="2845418"/>
            <a:ext cx="551543" cy="182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22264" y="2845418"/>
            <a:ext cx="551543" cy="1828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294" y="864795"/>
            <a:ext cx="290363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Brain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(software)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7446" y="864795"/>
            <a:ext cx="466799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Body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(hardware)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80633" y="864795"/>
            <a:ext cx="4667992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Tool</a:t>
            </a:r>
          </a:p>
          <a:p>
            <a:pPr algn="ctr">
              <a:spcAft>
                <a:spcPts val="1800"/>
              </a:spcAft>
            </a:pPr>
            <a:r>
              <a:rPr lang="en-US" sz="4400" b="1" dirty="0" smtClean="0">
                <a:solidFill>
                  <a:schemeClr val="bg1"/>
                </a:solidFill>
              </a:rPr>
              <a:t>(sensor)</a:t>
            </a:r>
          </a:p>
        </p:txBody>
      </p:sp>
    </p:spTree>
    <p:extLst>
      <p:ext uri="{BB962C8B-B14F-4D97-AF65-F5344CB8AC3E}">
        <p14:creationId xmlns:p14="http://schemas.microsoft.com/office/powerpoint/2010/main" val="14725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560295" y="-136096"/>
            <a:ext cx="1026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Demo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30880" y="0"/>
            <a:ext cx="863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6600" b="1" dirty="0" smtClean="0">
                <a:solidFill>
                  <a:srgbClr val="FFFFFF"/>
                </a:solidFill>
              </a:rPr>
              <a:t>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517" y="1107996"/>
            <a:ext cx="4367692" cy="54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4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880" y="1178760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Work Together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80" y="2526224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Ask Questions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609" y="3989708"/>
            <a:ext cx="8491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8000" b="1" dirty="0" smtClean="0">
                <a:solidFill>
                  <a:srgbClr val="FFFFFF"/>
                </a:solidFill>
              </a:rPr>
              <a:t>Have Fun!</a:t>
            </a:r>
          </a:p>
        </p:txBody>
      </p:sp>
    </p:spTree>
    <p:extLst>
      <p:ext uri="{BB962C8B-B14F-4D97-AF65-F5344CB8AC3E}">
        <p14:creationId xmlns:p14="http://schemas.microsoft.com/office/powerpoint/2010/main" val="21187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-388471" y="484370"/>
            <a:ext cx="10264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rgbClr val="FFFFFF"/>
                </a:solidFill>
              </a:rPr>
              <a:t>Sponsors</a:t>
            </a:r>
            <a:endParaRPr lang="en-US" sz="4800" b="1" dirty="0">
              <a:solidFill>
                <a:srgbClr val="FFFFFF"/>
              </a:solidFill>
            </a:endParaRPr>
          </a:p>
        </p:txBody>
      </p:sp>
      <p:pic>
        <p:nvPicPr>
          <p:cNvPr id="1028" name="Picture 4" descr="mage result for girls in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169" y="2559562"/>
            <a:ext cx="3311308" cy="30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9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376" y="375452"/>
            <a:ext cx="1308348" cy="2010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839" y="2671757"/>
            <a:ext cx="2394462" cy="17135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7640" y="202258"/>
            <a:ext cx="2840646" cy="25512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6845" y="202258"/>
            <a:ext cx="1835609" cy="2366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485" y="4524089"/>
            <a:ext cx="1802206" cy="1802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362" y="2569074"/>
            <a:ext cx="3131149" cy="210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0413" y="4562577"/>
            <a:ext cx="3875746" cy="1833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0176" y="2426002"/>
            <a:ext cx="1976375" cy="22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mage result for heal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51344"/>
            <a:ext cx="456355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ge result for bi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051" y="0"/>
            <a:ext cx="4552950" cy="218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ge result for educ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00"/>
          <a:stretch/>
        </p:blipFill>
        <p:spPr bwMode="auto">
          <a:xfrm>
            <a:off x="-16350" y="4494879"/>
            <a:ext cx="4607401" cy="191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ge result for social scienc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46"/>
          <a:stretch/>
        </p:blipFill>
        <p:spPr bwMode="auto">
          <a:xfrm>
            <a:off x="4563557" y="2180144"/>
            <a:ext cx="4580443" cy="232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age result for web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3"/>
          <a:stretch/>
        </p:blipFill>
        <p:spPr bwMode="auto">
          <a:xfrm>
            <a:off x="4596792" y="4505956"/>
            <a:ext cx="4563557" cy="190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age result for environmen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5679"/>
          <a:stretch/>
        </p:blipFill>
        <p:spPr bwMode="auto">
          <a:xfrm>
            <a:off x="0" y="2186609"/>
            <a:ext cx="4596791" cy="23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5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Technology can also be used to create!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Technology can also be used to create!</a:t>
            </a:r>
            <a:endParaRPr lang="en-US" dirty="0"/>
          </a:p>
        </p:txBody>
      </p:sp>
      <p:pic>
        <p:nvPicPr>
          <p:cNvPr id="4" name="video-791832-h264_hig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61294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823" y="861196"/>
            <a:ext cx="4415075" cy="4893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7206" y="894910"/>
            <a:ext cx="54071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Add 	010100000000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A 	010101000000 	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Divide 	010111000000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Extract 	011000000000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F 	011001000000 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F 	011010000000 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A 	011011000000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Store X 	100100000000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Move A 	100101000000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Load L 	100110000000 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Multiply 	100111000000 		</a:t>
            </a:r>
          </a:p>
          <a:p>
            <a:pPr defTabSz="452438">
              <a:tabLst>
                <a:tab pos="1770063" algn="l"/>
              </a:tabLst>
            </a:pPr>
            <a:r>
              <a:rPr lang="en-US" sz="2400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Subtract 	110101000000 </a:t>
            </a:r>
            <a:r>
              <a:rPr lang="en-US" sz="2400" b="1" dirty="0" smtClean="0">
                <a:solidFill>
                  <a:schemeClr val="bg1"/>
                </a:solidFill>
                <a:effectLst/>
                <a:latin typeface="Courier"/>
                <a:cs typeface="Courier"/>
              </a:rPr>
              <a:t>	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560295" y="-136096"/>
            <a:ext cx="102645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FFFFFF"/>
                </a:solidFill>
              </a:rPr>
              <a:t>What is Programming?</a:t>
            </a:r>
            <a:endParaRPr lang="en-US" sz="4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93" y="1046265"/>
            <a:ext cx="7672433" cy="5730599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408946" y="-52608"/>
            <a:ext cx="1836229" cy="2494699"/>
            <a:chOff x="6800546" y="-57732"/>
            <a:chExt cx="2343454" cy="3183815"/>
          </a:xfrm>
        </p:grpSpPr>
        <p:sp>
          <p:nvSpPr>
            <p:cNvPr id="25" name="TextBox 24"/>
            <p:cNvSpPr txBox="1"/>
            <p:nvPr/>
          </p:nvSpPr>
          <p:spPr>
            <a:xfrm>
              <a:off x="6800546" y="-57732"/>
              <a:ext cx="2343454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Code</a:t>
              </a:r>
            </a:p>
          </p:txBody>
        </p:sp>
        <p:cxnSp>
          <p:nvCxnSpPr>
            <p:cNvPr id="26" name="Straight Arrow Connector 25"/>
            <p:cNvCxnSpPr>
              <a:stCxn id="25" idx="2"/>
            </p:cNvCxnSpPr>
            <p:nvPr/>
          </p:nvCxnSpPr>
          <p:spPr>
            <a:xfrm flipH="1">
              <a:off x="6965630" y="924253"/>
              <a:ext cx="1006643" cy="220183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269507" y="-52608"/>
            <a:ext cx="2925569" cy="2494699"/>
            <a:chOff x="3154642" y="-292182"/>
            <a:chExt cx="3733704" cy="3183814"/>
          </a:xfrm>
        </p:grpSpPr>
        <p:sp>
          <p:nvSpPr>
            <p:cNvPr id="30" name="TextBox 29"/>
            <p:cNvSpPr txBox="1"/>
            <p:nvPr/>
          </p:nvSpPr>
          <p:spPr>
            <a:xfrm>
              <a:off x="4544892" y="-292182"/>
              <a:ext cx="2343454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Blocks</a:t>
              </a:r>
            </a:p>
          </p:txBody>
        </p:sp>
        <p:cxnSp>
          <p:nvCxnSpPr>
            <p:cNvPr id="31" name="Straight Arrow Connector 30"/>
            <p:cNvCxnSpPr>
              <a:stCxn id="30" idx="2"/>
            </p:cNvCxnSpPr>
            <p:nvPr/>
          </p:nvCxnSpPr>
          <p:spPr>
            <a:xfrm flipH="1">
              <a:off x="3154642" y="689803"/>
              <a:ext cx="2561978" cy="2201829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-1" y="-81770"/>
            <a:ext cx="4034971" cy="2256070"/>
            <a:chOff x="2859157" y="-473773"/>
            <a:chExt cx="3609498" cy="2879268"/>
          </a:xfrm>
        </p:grpSpPr>
        <p:sp>
          <p:nvSpPr>
            <p:cNvPr id="32" name="TextBox 31"/>
            <p:cNvSpPr txBox="1"/>
            <p:nvPr/>
          </p:nvSpPr>
          <p:spPr>
            <a:xfrm>
              <a:off x="2859157" y="-473773"/>
              <a:ext cx="3609498" cy="184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Block Categories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4209474" y="449293"/>
              <a:ext cx="454431" cy="1956202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939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legoo u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2496456"/>
            <a:ext cx="3902529" cy="390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led stri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34" y="2496457"/>
            <a:ext cx="3902528" cy="390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408701" y="237677"/>
            <a:ext cx="2675756" cy="2258780"/>
            <a:chOff x="4544892" y="-292182"/>
            <a:chExt cx="2343454" cy="2882727"/>
          </a:xfrm>
        </p:grpSpPr>
        <p:sp>
          <p:nvSpPr>
            <p:cNvPr id="5" name="TextBox 4"/>
            <p:cNvSpPr txBox="1"/>
            <p:nvPr/>
          </p:nvSpPr>
          <p:spPr>
            <a:xfrm>
              <a:off x="4544892" y="-292182"/>
              <a:ext cx="2343454" cy="184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LED strip</a:t>
              </a:r>
            </a:p>
          </p:txBody>
        </p:sp>
        <p:cxnSp>
          <p:nvCxnSpPr>
            <p:cNvPr id="6" name="Straight Arrow Connector 5"/>
            <p:cNvCxnSpPr>
              <a:endCxn id="2052" idx="0"/>
            </p:cNvCxnSpPr>
            <p:nvPr/>
          </p:nvCxnSpPr>
          <p:spPr>
            <a:xfrm>
              <a:off x="5769710" y="652586"/>
              <a:ext cx="0" cy="1937959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187942" y="208515"/>
            <a:ext cx="4667992" cy="2287941"/>
            <a:chOff x="2088130" y="-473773"/>
            <a:chExt cx="4175769" cy="2919943"/>
          </a:xfrm>
        </p:grpSpPr>
        <p:sp>
          <p:nvSpPr>
            <p:cNvPr id="8" name="TextBox 7"/>
            <p:cNvSpPr txBox="1"/>
            <p:nvPr/>
          </p:nvSpPr>
          <p:spPr>
            <a:xfrm>
              <a:off x="2088130" y="-473773"/>
              <a:ext cx="4175769" cy="981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</a:pPr>
              <a:r>
                <a:rPr lang="en-US" sz="4400" b="1" dirty="0" smtClean="0">
                  <a:solidFill>
                    <a:schemeClr val="bg1"/>
                  </a:solidFill>
                </a:rPr>
                <a:t>Arduino</a:t>
              </a:r>
            </a:p>
          </p:txBody>
        </p:sp>
        <p:cxnSp>
          <p:nvCxnSpPr>
            <p:cNvPr id="9" name="Straight Arrow Connector 8"/>
            <p:cNvCxnSpPr>
              <a:stCxn id="8" idx="2"/>
              <a:endCxn id="2050" idx="0"/>
            </p:cNvCxnSpPr>
            <p:nvPr/>
          </p:nvCxnSpPr>
          <p:spPr>
            <a:xfrm flipH="1">
              <a:off x="4038396" y="508212"/>
              <a:ext cx="137618" cy="1937958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078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8751</TotalTime>
  <Words>95</Words>
  <Application>Microsoft Office PowerPoint</Application>
  <PresentationFormat>On-screen Show (4:3)</PresentationFormat>
  <Paragraphs>42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Courier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Technology can also be used to create!</vt:lpstr>
      <vt:lpstr>Technology can also be used to create!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UMass Amherst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Benjamin Marlin</dc:creator>
  <cp:lastModifiedBy>Sunghoon Ivan Lee</cp:lastModifiedBy>
  <cp:revision>94</cp:revision>
  <dcterms:created xsi:type="dcterms:W3CDTF">2013-10-27T11:58:05Z</dcterms:created>
  <dcterms:modified xsi:type="dcterms:W3CDTF">2017-07-13T17:16:52Z</dcterms:modified>
</cp:coreProperties>
</file>